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60"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39" autoAdjust="0"/>
    <p:restoredTop sz="94660"/>
  </p:normalViewPr>
  <p:slideViewPr>
    <p:cSldViewPr snapToGrid="0">
      <p:cViewPr varScale="1">
        <p:scale>
          <a:sx n="61" d="100"/>
          <a:sy n="61" d="100"/>
        </p:scale>
        <p:origin x="36" y="4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ustomXml" Target="../customXml/item1.xml"/><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10" Type="http://schemas.openxmlformats.org/officeDocument/2006/relationships/customXml" Target="../customXml/item3.xml"/><Relationship Id="rId4" Type="http://schemas.openxmlformats.org/officeDocument/2006/relationships/presProps" Target="presProps.xml"/><Relationship Id="rId9" Type="http://schemas.openxmlformats.org/officeDocument/2006/relationships/customXml" Target="../customXml/item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54EE836-8FC7-4896-96CD-B00D145C74EE}" type="datetimeFigureOut">
              <a:rPr lang="en-US" smtClean="0"/>
              <a:t>11/23/2012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4541BA-67B5-43E2-AB85-0C7DE7AC1ED0}" type="slidenum">
              <a:rPr lang="en-US" smtClean="0"/>
              <a:t>‹#›</a:t>
            </a:fld>
            <a:endParaRPr lang="en-US"/>
          </a:p>
        </p:txBody>
      </p:sp>
    </p:spTree>
    <p:extLst>
      <p:ext uri="{BB962C8B-B14F-4D97-AF65-F5344CB8AC3E}">
        <p14:creationId xmlns:p14="http://schemas.microsoft.com/office/powerpoint/2010/main" val="1030986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54EE836-8FC7-4896-96CD-B00D145C74EE}" type="datetimeFigureOut">
              <a:rPr lang="en-US" smtClean="0"/>
              <a:t>11/23/2012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4541BA-67B5-43E2-AB85-0C7DE7AC1ED0}" type="slidenum">
              <a:rPr lang="en-US" smtClean="0"/>
              <a:t>‹#›</a:t>
            </a:fld>
            <a:endParaRPr lang="en-US"/>
          </a:p>
        </p:txBody>
      </p:sp>
    </p:spTree>
    <p:extLst>
      <p:ext uri="{BB962C8B-B14F-4D97-AF65-F5344CB8AC3E}">
        <p14:creationId xmlns:p14="http://schemas.microsoft.com/office/powerpoint/2010/main" val="4044720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54EE836-8FC7-4896-96CD-B00D145C74EE}" type="datetimeFigureOut">
              <a:rPr lang="en-US" smtClean="0"/>
              <a:t>11/23/2012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4541BA-67B5-43E2-AB85-0C7DE7AC1ED0}"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3660245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54EE836-8FC7-4896-96CD-B00D145C74EE}" type="datetimeFigureOut">
              <a:rPr lang="en-US" smtClean="0"/>
              <a:t>11/23/2012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4541BA-67B5-43E2-AB85-0C7DE7AC1ED0}" type="slidenum">
              <a:rPr lang="en-US" smtClean="0"/>
              <a:t>‹#›</a:t>
            </a:fld>
            <a:endParaRPr lang="en-US"/>
          </a:p>
        </p:txBody>
      </p:sp>
    </p:spTree>
    <p:extLst>
      <p:ext uri="{BB962C8B-B14F-4D97-AF65-F5344CB8AC3E}">
        <p14:creationId xmlns:p14="http://schemas.microsoft.com/office/powerpoint/2010/main" val="40096650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54EE836-8FC7-4896-96CD-B00D145C74EE}" type="datetimeFigureOut">
              <a:rPr lang="en-US" smtClean="0"/>
              <a:t>11/23/2012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4541BA-67B5-43E2-AB85-0C7DE7AC1ED0}"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8931441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54EE836-8FC7-4896-96CD-B00D145C74EE}" type="datetimeFigureOut">
              <a:rPr lang="en-US" smtClean="0"/>
              <a:t>11/23/2012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4541BA-67B5-43E2-AB85-0C7DE7AC1ED0}" type="slidenum">
              <a:rPr lang="en-US" smtClean="0"/>
              <a:t>‹#›</a:t>
            </a:fld>
            <a:endParaRPr lang="en-US"/>
          </a:p>
        </p:txBody>
      </p:sp>
    </p:spTree>
    <p:extLst>
      <p:ext uri="{BB962C8B-B14F-4D97-AF65-F5344CB8AC3E}">
        <p14:creationId xmlns:p14="http://schemas.microsoft.com/office/powerpoint/2010/main" val="2931634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54EE836-8FC7-4896-96CD-B00D145C74EE}" type="datetimeFigureOut">
              <a:rPr lang="en-US" smtClean="0"/>
              <a:t>11/23/2012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4541BA-67B5-43E2-AB85-0C7DE7AC1ED0}" type="slidenum">
              <a:rPr lang="en-US" smtClean="0"/>
              <a:t>‹#›</a:t>
            </a:fld>
            <a:endParaRPr lang="en-US"/>
          </a:p>
        </p:txBody>
      </p:sp>
    </p:spTree>
    <p:extLst>
      <p:ext uri="{BB962C8B-B14F-4D97-AF65-F5344CB8AC3E}">
        <p14:creationId xmlns:p14="http://schemas.microsoft.com/office/powerpoint/2010/main" val="19818409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54EE836-8FC7-4896-96CD-B00D145C74EE}" type="datetimeFigureOut">
              <a:rPr lang="en-US" smtClean="0"/>
              <a:t>11/23/2012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4541BA-67B5-43E2-AB85-0C7DE7AC1ED0}" type="slidenum">
              <a:rPr lang="en-US" smtClean="0"/>
              <a:t>‹#›</a:t>
            </a:fld>
            <a:endParaRPr lang="en-US"/>
          </a:p>
        </p:txBody>
      </p:sp>
    </p:spTree>
    <p:extLst>
      <p:ext uri="{BB962C8B-B14F-4D97-AF65-F5344CB8AC3E}">
        <p14:creationId xmlns:p14="http://schemas.microsoft.com/office/powerpoint/2010/main" val="11072766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54EE836-8FC7-4896-96CD-B00D145C74EE}" type="datetimeFigureOut">
              <a:rPr lang="en-US" smtClean="0"/>
              <a:t>11/23/2012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4541BA-67B5-43E2-AB85-0C7DE7AC1ED0}" type="slidenum">
              <a:rPr lang="en-US" smtClean="0"/>
              <a:t>‹#›</a:t>
            </a:fld>
            <a:endParaRPr lang="en-US"/>
          </a:p>
        </p:txBody>
      </p:sp>
    </p:spTree>
    <p:extLst>
      <p:ext uri="{BB962C8B-B14F-4D97-AF65-F5344CB8AC3E}">
        <p14:creationId xmlns:p14="http://schemas.microsoft.com/office/powerpoint/2010/main" val="307608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54EE836-8FC7-4896-96CD-B00D145C74EE}" type="datetimeFigureOut">
              <a:rPr lang="en-US" smtClean="0"/>
              <a:t>11/23/2012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4541BA-67B5-43E2-AB85-0C7DE7AC1ED0}" type="slidenum">
              <a:rPr lang="en-US" smtClean="0"/>
              <a:t>‹#›</a:t>
            </a:fld>
            <a:endParaRPr lang="en-US"/>
          </a:p>
        </p:txBody>
      </p:sp>
    </p:spTree>
    <p:extLst>
      <p:ext uri="{BB962C8B-B14F-4D97-AF65-F5344CB8AC3E}">
        <p14:creationId xmlns:p14="http://schemas.microsoft.com/office/powerpoint/2010/main" val="33559877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54EE836-8FC7-4896-96CD-B00D145C74EE}" type="datetimeFigureOut">
              <a:rPr lang="en-US" smtClean="0"/>
              <a:t>11/23/2012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4541BA-67B5-43E2-AB85-0C7DE7AC1ED0}" type="slidenum">
              <a:rPr lang="en-US" smtClean="0"/>
              <a:t>‹#›</a:t>
            </a:fld>
            <a:endParaRPr lang="en-US"/>
          </a:p>
        </p:txBody>
      </p:sp>
    </p:spTree>
    <p:extLst>
      <p:ext uri="{BB962C8B-B14F-4D97-AF65-F5344CB8AC3E}">
        <p14:creationId xmlns:p14="http://schemas.microsoft.com/office/powerpoint/2010/main" val="15839239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54EE836-8FC7-4896-96CD-B00D145C74EE}" type="datetimeFigureOut">
              <a:rPr lang="en-US" smtClean="0"/>
              <a:t>11/23/2012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44541BA-67B5-43E2-AB85-0C7DE7AC1ED0}" type="slidenum">
              <a:rPr lang="en-US" smtClean="0"/>
              <a:t>‹#›</a:t>
            </a:fld>
            <a:endParaRPr lang="en-US"/>
          </a:p>
        </p:txBody>
      </p:sp>
    </p:spTree>
    <p:extLst>
      <p:ext uri="{BB962C8B-B14F-4D97-AF65-F5344CB8AC3E}">
        <p14:creationId xmlns:p14="http://schemas.microsoft.com/office/powerpoint/2010/main" val="23341091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54EE836-8FC7-4896-96CD-B00D145C74EE}" type="datetimeFigureOut">
              <a:rPr lang="en-US" smtClean="0"/>
              <a:t>11/23/2012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44541BA-67B5-43E2-AB85-0C7DE7AC1ED0}" type="slidenum">
              <a:rPr lang="en-US" smtClean="0"/>
              <a:t>‹#›</a:t>
            </a:fld>
            <a:endParaRPr lang="en-US"/>
          </a:p>
        </p:txBody>
      </p:sp>
    </p:spTree>
    <p:extLst>
      <p:ext uri="{BB962C8B-B14F-4D97-AF65-F5344CB8AC3E}">
        <p14:creationId xmlns:p14="http://schemas.microsoft.com/office/powerpoint/2010/main" val="36492758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4EE836-8FC7-4896-96CD-B00D145C74EE}" type="datetimeFigureOut">
              <a:rPr lang="en-US" smtClean="0"/>
              <a:t>11/23/2012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44541BA-67B5-43E2-AB85-0C7DE7AC1ED0}" type="slidenum">
              <a:rPr lang="en-US" smtClean="0"/>
              <a:t>‹#›</a:t>
            </a:fld>
            <a:endParaRPr lang="en-US"/>
          </a:p>
        </p:txBody>
      </p:sp>
    </p:spTree>
    <p:extLst>
      <p:ext uri="{BB962C8B-B14F-4D97-AF65-F5344CB8AC3E}">
        <p14:creationId xmlns:p14="http://schemas.microsoft.com/office/powerpoint/2010/main" val="7748738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4EE836-8FC7-4896-96CD-B00D145C74EE}" type="datetimeFigureOut">
              <a:rPr lang="en-US" smtClean="0"/>
              <a:t>11/23/2012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4541BA-67B5-43E2-AB85-0C7DE7AC1ED0}" type="slidenum">
              <a:rPr lang="en-US" smtClean="0"/>
              <a:t>‹#›</a:t>
            </a:fld>
            <a:endParaRPr lang="en-US"/>
          </a:p>
        </p:txBody>
      </p:sp>
    </p:spTree>
    <p:extLst>
      <p:ext uri="{BB962C8B-B14F-4D97-AF65-F5344CB8AC3E}">
        <p14:creationId xmlns:p14="http://schemas.microsoft.com/office/powerpoint/2010/main" val="33137550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4EE836-8FC7-4896-96CD-B00D145C74EE}" type="datetimeFigureOut">
              <a:rPr lang="en-US" smtClean="0"/>
              <a:t>11/23/2012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4541BA-67B5-43E2-AB85-0C7DE7AC1ED0}" type="slidenum">
              <a:rPr lang="en-US" smtClean="0"/>
              <a:t>‹#›</a:t>
            </a:fld>
            <a:endParaRPr lang="en-US"/>
          </a:p>
        </p:txBody>
      </p:sp>
    </p:spTree>
    <p:extLst>
      <p:ext uri="{BB962C8B-B14F-4D97-AF65-F5344CB8AC3E}">
        <p14:creationId xmlns:p14="http://schemas.microsoft.com/office/powerpoint/2010/main" val="13890411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54EE836-8FC7-4896-96CD-B00D145C74EE}" type="datetimeFigureOut">
              <a:rPr lang="en-US" smtClean="0"/>
              <a:t>11/23/2012</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B44541BA-67B5-43E2-AB85-0C7DE7AC1ED0}" type="slidenum">
              <a:rPr lang="en-US" smtClean="0"/>
              <a:t>‹#›</a:t>
            </a:fld>
            <a:endParaRPr lang="en-US"/>
          </a:p>
        </p:txBody>
      </p:sp>
    </p:spTree>
    <p:extLst>
      <p:ext uri="{BB962C8B-B14F-4D97-AF65-F5344CB8AC3E}">
        <p14:creationId xmlns:p14="http://schemas.microsoft.com/office/powerpoint/2010/main" val="18420614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Walla Walla Symphony Orchestra Conductors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052471061"/>
              </p:ext>
            </p:extLst>
          </p:nvPr>
        </p:nvGraphicFramePr>
        <p:xfrm>
          <a:off x="3441914" y="1345185"/>
          <a:ext cx="4687824" cy="5071872"/>
        </p:xfrm>
        <a:graphic>
          <a:graphicData uri="http://schemas.openxmlformats.org/drawingml/2006/table">
            <a:tbl>
              <a:tblPr bandRow="1">
                <a:tableStyleId>{5C22544A-7EE6-4342-B048-85BDC9FD1C3A}</a:tableStyleId>
              </a:tblPr>
              <a:tblGrid>
                <a:gridCol w="2472627"/>
                <a:gridCol w="2215197"/>
              </a:tblGrid>
              <a:tr h="370840">
                <a:tc>
                  <a:txBody>
                    <a:bodyPr/>
                    <a:lstStyle/>
                    <a:p>
                      <a:pPr marL="0" marR="0">
                        <a:lnSpc>
                          <a:spcPct val="160000"/>
                        </a:lnSpc>
                        <a:spcBef>
                          <a:spcPts val="0"/>
                        </a:spcBef>
                        <a:spcAft>
                          <a:spcPts val="0"/>
                        </a:spcAft>
                      </a:pPr>
                      <a:r>
                        <a:rPr lang="en-US" sz="1600" dirty="0"/>
                        <a:t>Edgar Fischer</a:t>
                      </a:r>
                    </a:p>
                  </a:txBody>
                  <a:tcPr marL="68580" marR="68580" marT="0" marB="0"/>
                </a:tc>
                <a:tc>
                  <a:txBody>
                    <a:bodyPr/>
                    <a:lstStyle/>
                    <a:p>
                      <a:pPr marL="0" marR="0" algn="ctr">
                        <a:lnSpc>
                          <a:spcPct val="160000"/>
                        </a:lnSpc>
                        <a:spcBef>
                          <a:spcPts val="0"/>
                        </a:spcBef>
                        <a:spcAft>
                          <a:spcPts val="0"/>
                        </a:spcAft>
                      </a:pPr>
                      <a:r>
                        <a:rPr lang="en-US" sz="1600" dirty="0"/>
                        <a:t>1907-1922</a:t>
                      </a:r>
                    </a:p>
                  </a:txBody>
                  <a:tcPr marL="68580" marR="68580" marT="0" marB="0"/>
                </a:tc>
              </a:tr>
              <a:tr h="370840">
                <a:tc>
                  <a:txBody>
                    <a:bodyPr/>
                    <a:lstStyle/>
                    <a:p>
                      <a:pPr marL="0" marR="0">
                        <a:lnSpc>
                          <a:spcPct val="160000"/>
                        </a:lnSpc>
                        <a:spcBef>
                          <a:spcPts val="0"/>
                        </a:spcBef>
                        <a:spcAft>
                          <a:spcPts val="0"/>
                        </a:spcAft>
                      </a:pPr>
                      <a:r>
                        <a:rPr lang="en-US" sz="1600" dirty="0"/>
                        <a:t>Gottfried Herbst</a:t>
                      </a:r>
                    </a:p>
                  </a:txBody>
                  <a:tcPr marL="68580" marR="68580" marT="0" marB="0"/>
                </a:tc>
                <a:tc>
                  <a:txBody>
                    <a:bodyPr/>
                    <a:lstStyle/>
                    <a:p>
                      <a:pPr marL="0" marR="0" algn="ctr">
                        <a:lnSpc>
                          <a:spcPct val="160000"/>
                        </a:lnSpc>
                        <a:spcBef>
                          <a:spcPts val="0"/>
                        </a:spcBef>
                        <a:spcAft>
                          <a:spcPts val="0"/>
                        </a:spcAft>
                      </a:pPr>
                      <a:r>
                        <a:rPr lang="en-US" sz="1600"/>
                        <a:t>1922-1923</a:t>
                      </a:r>
                    </a:p>
                  </a:txBody>
                  <a:tcPr marL="68580" marR="68580" marT="0" marB="0"/>
                </a:tc>
              </a:tr>
              <a:tr h="370840">
                <a:tc>
                  <a:txBody>
                    <a:bodyPr/>
                    <a:lstStyle/>
                    <a:p>
                      <a:pPr marL="0" marR="0">
                        <a:lnSpc>
                          <a:spcPct val="160000"/>
                        </a:lnSpc>
                        <a:spcBef>
                          <a:spcPts val="0"/>
                        </a:spcBef>
                        <a:spcAft>
                          <a:spcPts val="0"/>
                        </a:spcAft>
                      </a:pPr>
                      <a:r>
                        <a:rPr lang="en-US" sz="1600" dirty="0"/>
                        <a:t>Karel Havlicek</a:t>
                      </a:r>
                    </a:p>
                  </a:txBody>
                  <a:tcPr marL="68580" marR="68580" marT="0" marB="0"/>
                </a:tc>
                <a:tc>
                  <a:txBody>
                    <a:bodyPr/>
                    <a:lstStyle/>
                    <a:p>
                      <a:pPr marL="0" marR="0" algn="ctr">
                        <a:lnSpc>
                          <a:spcPct val="160000"/>
                        </a:lnSpc>
                        <a:spcBef>
                          <a:spcPts val="0"/>
                        </a:spcBef>
                        <a:spcAft>
                          <a:spcPts val="0"/>
                        </a:spcAft>
                      </a:pPr>
                      <a:r>
                        <a:rPr lang="en-US" sz="1600"/>
                        <a:t>1923-1924</a:t>
                      </a:r>
                    </a:p>
                  </a:txBody>
                  <a:tcPr marL="68580" marR="68580" marT="0" marB="0"/>
                </a:tc>
              </a:tr>
              <a:tr h="370840">
                <a:tc>
                  <a:txBody>
                    <a:bodyPr/>
                    <a:lstStyle/>
                    <a:p>
                      <a:pPr marL="0" marR="0">
                        <a:lnSpc>
                          <a:spcPct val="160000"/>
                        </a:lnSpc>
                        <a:spcBef>
                          <a:spcPts val="0"/>
                        </a:spcBef>
                        <a:spcAft>
                          <a:spcPts val="0"/>
                        </a:spcAft>
                      </a:pPr>
                      <a:r>
                        <a:rPr lang="en-US" sz="1600" dirty="0"/>
                        <a:t>Alice Reynolds Fischer</a:t>
                      </a:r>
                    </a:p>
                  </a:txBody>
                  <a:tcPr marL="68580" marR="68580" marT="0" marB="0"/>
                </a:tc>
                <a:tc>
                  <a:txBody>
                    <a:bodyPr/>
                    <a:lstStyle/>
                    <a:p>
                      <a:pPr marL="0" marR="0" algn="ctr">
                        <a:lnSpc>
                          <a:spcPct val="160000"/>
                        </a:lnSpc>
                        <a:spcBef>
                          <a:spcPts val="0"/>
                        </a:spcBef>
                        <a:spcAft>
                          <a:spcPts val="0"/>
                        </a:spcAft>
                      </a:pPr>
                      <a:r>
                        <a:rPr lang="en-US" sz="1600" dirty="0"/>
                        <a:t>1924-1934</a:t>
                      </a:r>
                    </a:p>
                  </a:txBody>
                  <a:tcPr marL="68580" marR="68580" marT="0" marB="0"/>
                </a:tc>
              </a:tr>
              <a:tr h="370840">
                <a:tc>
                  <a:txBody>
                    <a:bodyPr/>
                    <a:lstStyle/>
                    <a:p>
                      <a:pPr marL="0" marR="0">
                        <a:lnSpc>
                          <a:spcPct val="160000"/>
                        </a:lnSpc>
                        <a:spcBef>
                          <a:spcPts val="0"/>
                        </a:spcBef>
                        <a:spcAft>
                          <a:spcPts val="0"/>
                        </a:spcAft>
                      </a:pPr>
                      <a:r>
                        <a:rPr lang="en-US" sz="1600"/>
                        <a:t>Victor Johnson</a:t>
                      </a:r>
                    </a:p>
                  </a:txBody>
                  <a:tcPr marL="68580" marR="68580" marT="0" marB="0"/>
                </a:tc>
                <a:tc>
                  <a:txBody>
                    <a:bodyPr/>
                    <a:lstStyle/>
                    <a:p>
                      <a:pPr marL="0" marR="0" algn="ctr">
                        <a:lnSpc>
                          <a:spcPct val="160000"/>
                        </a:lnSpc>
                        <a:spcBef>
                          <a:spcPts val="0"/>
                        </a:spcBef>
                        <a:spcAft>
                          <a:spcPts val="0"/>
                        </a:spcAft>
                      </a:pPr>
                      <a:r>
                        <a:rPr lang="en-US" sz="1600" dirty="0"/>
                        <a:t>1934-1936</a:t>
                      </a:r>
                    </a:p>
                  </a:txBody>
                  <a:tcPr marL="68580" marR="68580" marT="0" marB="0"/>
                </a:tc>
              </a:tr>
              <a:tr h="370840">
                <a:tc>
                  <a:txBody>
                    <a:bodyPr/>
                    <a:lstStyle/>
                    <a:p>
                      <a:pPr marL="0" marR="0">
                        <a:lnSpc>
                          <a:spcPct val="160000"/>
                        </a:lnSpc>
                        <a:spcBef>
                          <a:spcPts val="0"/>
                        </a:spcBef>
                        <a:spcAft>
                          <a:spcPts val="0"/>
                        </a:spcAft>
                      </a:pPr>
                      <a:r>
                        <a:rPr lang="en-US" sz="1600"/>
                        <a:t>Walter Wren</a:t>
                      </a:r>
                    </a:p>
                  </a:txBody>
                  <a:tcPr marL="68580" marR="68580" marT="0" marB="0"/>
                </a:tc>
                <a:tc>
                  <a:txBody>
                    <a:bodyPr/>
                    <a:lstStyle/>
                    <a:p>
                      <a:pPr marL="0" marR="0" algn="ctr">
                        <a:lnSpc>
                          <a:spcPct val="160000"/>
                        </a:lnSpc>
                        <a:spcBef>
                          <a:spcPts val="0"/>
                        </a:spcBef>
                        <a:spcAft>
                          <a:spcPts val="0"/>
                        </a:spcAft>
                      </a:pPr>
                      <a:r>
                        <a:rPr lang="en-US" sz="1600" dirty="0"/>
                        <a:t>1936-1940</a:t>
                      </a:r>
                    </a:p>
                  </a:txBody>
                  <a:tcPr marL="68580" marR="68580" marT="0" marB="0"/>
                </a:tc>
              </a:tr>
              <a:tr h="370840">
                <a:tc>
                  <a:txBody>
                    <a:bodyPr/>
                    <a:lstStyle/>
                    <a:p>
                      <a:pPr marL="0" marR="0">
                        <a:lnSpc>
                          <a:spcPct val="160000"/>
                        </a:lnSpc>
                        <a:spcBef>
                          <a:spcPts val="0"/>
                        </a:spcBef>
                        <a:spcAft>
                          <a:spcPts val="0"/>
                        </a:spcAft>
                      </a:pPr>
                      <a:r>
                        <a:rPr lang="en-US" sz="1600"/>
                        <a:t>Frank Beezhold</a:t>
                      </a:r>
                    </a:p>
                  </a:txBody>
                  <a:tcPr marL="68580" marR="68580" marT="0" marB="0"/>
                </a:tc>
                <a:tc>
                  <a:txBody>
                    <a:bodyPr/>
                    <a:lstStyle/>
                    <a:p>
                      <a:pPr marL="0" marR="0" algn="ctr">
                        <a:lnSpc>
                          <a:spcPct val="160000"/>
                        </a:lnSpc>
                        <a:spcBef>
                          <a:spcPts val="0"/>
                        </a:spcBef>
                        <a:spcAft>
                          <a:spcPts val="0"/>
                        </a:spcAft>
                      </a:pPr>
                      <a:r>
                        <a:rPr lang="en-US" sz="1600" dirty="0"/>
                        <a:t>1940-1941, 1942-45</a:t>
                      </a:r>
                    </a:p>
                  </a:txBody>
                  <a:tcPr marL="68580" marR="68580" marT="0" marB="0"/>
                </a:tc>
              </a:tr>
              <a:tr h="370840">
                <a:tc>
                  <a:txBody>
                    <a:bodyPr/>
                    <a:lstStyle/>
                    <a:p>
                      <a:pPr marL="0" marR="0">
                        <a:lnSpc>
                          <a:spcPct val="160000"/>
                        </a:lnSpc>
                        <a:spcBef>
                          <a:spcPts val="0"/>
                        </a:spcBef>
                        <a:spcAft>
                          <a:spcPts val="0"/>
                        </a:spcAft>
                      </a:pPr>
                      <a:r>
                        <a:rPr lang="en-US" sz="1600"/>
                        <a:t>Nelson O. Schreiber</a:t>
                      </a:r>
                    </a:p>
                  </a:txBody>
                  <a:tcPr marL="68580" marR="68580" marT="0" marB="0"/>
                </a:tc>
                <a:tc>
                  <a:txBody>
                    <a:bodyPr/>
                    <a:lstStyle/>
                    <a:p>
                      <a:pPr marL="0" marR="0" algn="ctr">
                        <a:lnSpc>
                          <a:spcPct val="160000"/>
                        </a:lnSpc>
                        <a:spcBef>
                          <a:spcPts val="0"/>
                        </a:spcBef>
                        <a:spcAft>
                          <a:spcPts val="0"/>
                        </a:spcAft>
                      </a:pPr>
                      <a:r>
                        <a:rPr lang="en-US" sz="1600" dirty="0"/>
                        <a:t>1941-1942</a:t>
                      </a:r>
                    </a:p>
                  </a:txBody>
                  <a:tcPr marL="68580" marR="68580" marT="0" marB="0"/>
                </a:tc>
              </a:tr>
              <a:tr h="370840">
                <a:tc>
                  <a:txBody>
                    <a:bodyPr/>
                    <a:lstStyle/>
                    <a:p>
                      <a:pPr marL="0" marR="0">
                        <a:lnSpc>
                          <a:spcPct val="160000"/>
                        </a:lnSpc>
                        <a:spcBef>
                          <a:spcPts val="0"/>
                        </a:spcBef>
                        <a:spcAft>
                          <a:spcPts val="0"/>
                        </a:spcAft>
                      </a:pPr>
                      <a:r>
                        <a:rPr lang="en-US" sz="1600"/>
                        <a:t>William H. Bailey</a:t>
                      </a:r>
                    </a:p>
                  </a:txBody>
                  <a:tcPr marL="68580" marR="68580" marT="0" marB="0"/>
                </a:tc>
                <a:tc>
                  <a:txBody>
                    <a:bodyPr/>
                    <a:lstStyle/>
                    <a:p>
                      <a:pPr marL="0" marR="0" algn="ctr">
                        <a:lnSpc>
                          <a:spcPct val="160000"/>
                        </a:lnSpc>
                        <a:spcBef>
                          <a:spcPts val="0"/>
                        </a:spcBef>
                        <a:spcAft>
                          <a:spcPts val="0"/>
                        </a:spcAft>
                      </a:pPr>
                      <a:r>
                        <a:rPr lang="en-US" sz="1600" dirty="0"/>
                        <a:t>1945-1969</a:t>
                      </a:r>
                    </a:p>
                  </a:txBody>
                  <a:tcPr marL="68580" marR="68580" marT="0" marB="0"/>
                </a:tc>
              </a:tr>
              <a:tr h="370840">
                <a:tc>
                  <a:txBody>
                    <a:bodyPr/>
                    <a:lstStyle/>
                    <a:p>
                      <a:pPr marL="0" marR="0">
                        <a:lnSpc>
                          <a:spcPct val="160000"/>
                        </a:lnSpc>
                        <a:spcBef>
                          <a:spcPts val="0"/>
                        </a:spcBef>
                        <a:spcAft>
                          <a:spcPts val="0"/>
                        </a:spcAft>
                      </a:pPr>
                      <a:r>
                        <a:rPr lang="en-US" sz="1600"/>
                        <a:t>Jose Rambaldi</a:t>
                      </a:r>
                    </a:p>
                  </a:txBody>
                  <a:tcPr marL="68580" marR="68580" marT="0" marB="0"/>
                </a:tc>
                <a:tc>
                  <a:txBody>
                    <a:bodyPr/>
                    <a:lstStyle/>
                    <a:p>
                      <a:pPr marL="0" marR="0" algn="ctr">
                        <a:lnSpc>
                          <a:spcPct val="160000"/>
                        </a:lnSpc>
                        <a:spcBef>
                          <a:spcPts val="0"/>
                        </a:spcBef>
                        <a:spcAft>
                          <a:spcPts val="0"/>
                        </a:spcAft>
                      </a:pPr>
                      <a:r>
                        <a:rPr lang="en-US" sz="1600" dirty="0"/>
                        <a:t>1969-1976</a:t>
                      </a:r>
                    </a:p>
                  </a:txBody>
                  <a:tcPr marL="68580" marR="68580" marT="0" marB="0"/>
                </a:tc>
              </a:tr>
              <a:tr h="370840">
                <a:tc>
                  <a:txBody>
                    <a:bodyPr/>
                    <a:lstStyle/>
                    <a:p>
                      <a:pPr marL="0" marR="0">
                        <a:lnSpc>
                          <a:spcPct val="160000"/>
                        </a:lnSpc>
                        <a:spcBef>
                          <a:spcPts val="0"/>
                        </a:spcBef>
                        <a:spcAft>
                          <a:spcPts val="0"/>
                        </a:spcAft>
                      </a:pPr>
                      <a:r>
                        <a:rPr lang="en-US" sz="1600"/>
                        <a:t>R. Lee Friese</a:t>
                      </a:r>
                    </a:p>
                  </a:txBody>
                  <a:tcPr marL="68580" marR="68580" marT="0" marB="0"/>
                </a:tc>
                <a:tc>
                  <a:txBody>
                    <a:bodyPr/>
                    <a:lstStyle/>
                    <a:p>
                      <a:pPr marL="0" marR="0" algn="ctr">
                        <a:lnSpc>
                          <a:spcPct val="160000"/>
                        </a:lnSpc>
                        <a:spcBef>
                          <a:spcPts val="0"/>
                        </a:spcBef>
                        <a:spcAft>
                          <a:spcPts val="0"/>
                        </a:spcAft>
                      </a:pPr>
                      <a:r>
                        <a:rPr lang="en-US" sz="1600" dirty="0"/>
                        <a:t>1977-1986</a:t>
                      </a:r>
                    </a:p>
                  </a:txBody>
                  <a:tcPr marL="68580" marR="68580" marT="0" marB="0"/>
                </a:tc>
              </a:tr>
              <a:tr h="370840">
                <a:tc>
                  <a:txBody>
                    <a:bodyPr/>
                    <a:lstStyle/>
                    <a:p>
                      <a:pPr marL="0" marR="0">
                        <a:lnSpc>
                          <a:spcPct val="160000"/>
                        </a:lnSpc>
                        <a:spcBef>
                          <a:spcPts val="0"/>
                        </a:spcBef>
                        <a:spcAft>
                          <a:spcPts val="0"/>
                        </a:spcAft>
                      </a:pPr>
                      <a:r>
                        <a:rPr lang="en-US" sz="1600"/>
                        <a:t>Cindy Egolf Sham-Rao</a:t>
                      </a:r>
                    </a:p>
                  </a:txBody>
                  <a:tcPr marL="68580" marR="68580" marT="0" marB="0"/>
                </a:tc>
                <a:tc>
                  <a:txBody>
                    <a:bodyPr/>
                    <a:lstStyle/>
                    <a:p>
                      <a:pPr marL="0" marR="0" algn="ctr">
                        <a:lnSpc>
                          <a:spcPct val="160000"/>
                        </a:lnSpc>
                        <a:spcBef>
                          <a:spcPts val="0"/>
                        </a:spcBef>
                        <a:spcAft>
                          <a:spcPts val="0"/>
                        </a:spcAft>
                      </a:pPr>
                      <a:r>
                        <a:rPr lang="en-US" sz="1600" dirty="0"/>
                        <a:t>1986-1987</a:t>
                      </a:r>
                    </a:p>
                  </a:txBody>
                  <a:tcPr marL="68580" marR="68580" marT="0" marB="0"/>
                </a:tc>
              </a:tr>
              <a:tr h="370840">
                <a:tc>
                  <a:txBody>
                    <a:bodyPr/>
                    <a:lstStyle/>
                    <a:p>
                      <a:pPr marL="0" marR="0">
                        <a:lnSpc>
                          <a:spcPct val="160000"/>
                        </a:lnSpc>
                        <a:spcBef>
                          <a:spcPts val="0"/>
                        </a:spcBef>
                        <a:spcAft>
                          <a:spcPts val="0"/>
                        </a:spcAft>
                      </a:pPr>
                      <a:r>
                        <a:rPr lang="en-US" sz="1600" dirty="0"/>
                        <a:t>Yaacov Bergman</a:t>
                      </a:r>
                    </a:p>
                  </a:txBody>
                  <a:tcPr marL="68580" marR="68580" marT="0" marB="0"/>
                </a:tc>
                <a:tc>
                  <a:txBody>
                    <a:bodyPr/>
                    <a:lstStyle/>
                    <a:p>
                      <a:pPr marL="0" marR="0" algn="ctr">
                        <a:lnSpc>
                          <a:spcPct val="160000"/>
                        </a:lnSpc>
                        <a:spcBef>
                          <a:spcPts val="0"/>
                        </a:spcBef>
                        <a:spcAft>
                          <a:spcPts val="0"/>
                        </a:spcAft>
                      </a:pPr>
                      <a:r>
                        <a:rPr lang="en-US" sz="1600" dirty="0"/>
                        <a:t>1987-Present</a:t>
                      </a:r>
                    </a:p>
                  </a:txBody>
                  <a:tcPr marL="68580" marR="68580" marT="0" marB="0"/>
                </a:tc>
              </a:tr>
            </a:tbl>
          </a:graphicData>
        </a:graphic>
      </p:graphicFrame>
    </p:spTree>
    <p:extLst>
      <p:ext uri="{BB962C8B-B14F-4D97-AF65-F5344CB8AC3E}">
        <p14:creationId xmlns:p14="http://schemas.microsoft.com/office/powerpoint/2010/main" val="17152722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the Maestro</a:t>
            </a:r>
            <a:endParaRPr lang="en-US" dirty="0"/>
          </a:p>
        </p:txBody>
      </p:sp>
      <p:sp>
        <p:nvSpPr>
          <p:cNvPr id="3" name="Content Placeholder 2"/>
          <p:cNvSpPr>
            <a:spLocks noGrp="1"/>
          </p:cNvSpPr>
          <p:nvPr>
            <p:ph idx="1"/>
          </p:nvPr>
        </p:nvSpPr>
        <p:spPr/>
        <p:txBody>
          <a:bodyPr>
            <a:noAutofit/>
          </a:bodyPr>
          <a:lstStyle/>
          <a:p>
            <a:pPr marL="0" indent="0">
              <a:buNone/>
            </a:pPr>
            <a:r>
              <a:rPr lang="en-US" sz="2000" dirty="0" err="1"/>
              <a:t>Yaacov</a:t>
            </a:r>
            <a:r>
              <a:rPr lang="en-US" sz="2000" dirty="0"/>
              <a:t> Bergman, Conductor and Music Director, has received consistent rave notices and standing ovations for his interpretations of a highly varied repertoire, and has been acclaimed worldwide as an intensely communicative musician. </a:t>
            </a:r>
            <a:endParaRPr lang="en-US" sz="2000" dirty="0" smtClean="0"/>
          </a:p>
          <a:p>
            <a:pPr marL="0" indent="0">
              <a:buNone/>
            </a:pPr>
            <a:r>
              <a:rPr lang="en-US" sz="2000" dirty="0" smtClean="0"/>
              <a:t>Maestro </a:t>
            </a:r>
            <a:r>
              <a:rPr lang="en-US" sz="2000" dirty="0"/>
              <a:t>Bergman is Music Director of the Walla Walla Symphony, Music Director of the Portland Chamber Orchestra, and former Music Director of the Colorado Springs Symphony, the New York Heritage Chamber Orchestra, and the 92nd St. Y Symphonic Workshop Orchestra in New York City. His versatility has led to frequent guest appearances across the globe conducting the symphonic, operatic, oratorio and pops repertoires.</a:t>
            </a:r>
          </a:p>
        </p:txBody>
      </p:sp>
    </p:spTree>
    <p:extLst>
      <p:ext uri="{BB962C8B-B14F-4D97-AF65-F5344CB8AC3E}">
        <p14:creationId xmlns:p14="http://schemas.microsoft.com/office/powerpoint/2010/main" val="528110503"/>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tage xmlns="539bc60b-6ea2-4f6a-9358-1ba333c2cccf"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DE7654B79FF2745B8EAA8EA67A684FB" ma:contentTypeVersion="1" ma:contentTypeDescription="Create a new document." ma:contentTypeScope="" ma:versionID="1b1804f48356f2096e43a1169fee4e82">
  <xsd:schema xmlns:xsd="http://www.w3.org/2001/XMLSchema" xmlns:xs="http://www.w3.org/2001/XMLSchema" xmlns:p="http://schemas.microsoft.com/office/2006/metadata/properties" xmlns:ns2="539bc60b-6ea2-4f6a-9358-1ba333c2cccf" targetNamespace="http://schemas.microsoft.com/office/2006/metadata/properties" ma:root="true" ma:fieldsID="ccee511dbb4fe96f4d59b252f7a2d1f7" ns2:_="">
    <xsd:import namespace="539bc60b-6ea2-4f6a-9358-1ba333c2cccf"/>
    <xsd:element name="properties">
      <xsd:complexType>
        <xsd:sequence>
          <xsd:element name="documentManagement">
            <xsd:complexType>
              <xsd:all>
                <xsd:element ref="ns2:Stag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39bc60b-6ea2-4f6a-9358-1ba333c2cccf" elementFormDefault="qualified">
    <xsd:import namespace="http://schemas.microsoft.com/office/2006/documentManagement/types"/>
    <xsd:import namespace="http://schemas.microsoft.com/office/infopath/2007/PartnerControls"/>
    <xsd:element name="Stage" ma:index="8" nillable="true" ma:displayName="Stage" ma:format="Dropdown" ma:internalName="Stage">
      <xsd:simpleType>
        <xsd:union memberTypes="dms:Text">
          <xsd:simpleType>
            <xsd:restriction base="dms:Choice">
              <xsd:enumeration value="AU"/>
              <xsd:enumeration value="TR"/>
              <xsd:enumeration value="CE1"/>
              <xsd:enumeration value="Indexing"/>
              <xsd:enumeration value="AR - Docs"/>
              <xsd:enumeration value="CE2/Doc Prep"/>
              <xsd:enumeration value="Layout1"/>
              <xsd:enumeration value="Proof1"/>
              <xsd:enumeration value="Gfx crx"/>
              <xsd:enumeration value="Layout 2"/>
              <xsd:enumeration value="Proof crx"/>
              <xsd:enumeration value="Nearly final layout"/>
              <xsd:enumeration value="Page turning"/>
              <xsd:enumeration value="Preflight"/>
              <xsd:enumeration value="Final layout"/>
              <xsd:enumeration value="Final"/>
            </xsd:restriction>
          </xsd:simpleType>
        </xsd:un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33CB383-CA9C-45E3-A8C7-FA3B4CB2EB98}"/>
</file>

<file path=customXml/itemProps2.xml><?xml version="1.0" encoding="utf-8"?>
<ds:datastoreItem xmlns:ds="http://schemas.openxmlformats.org/officeDocument/2006/customXml" ds:itemID="{80EF796F-71E6-46F8-A9E9-ADA8D23B8BC8}"/>
</file>

<file path=customXml/itemProps3.xml><?xml version="1.0" encoding="utf-8"?>
<ds:datastoreItem xmlns:ds="http://schemas.openxmlformats.org/officeDocument/2006/customXml" ds:itemID="{38DBE9BC-3919-4FD1-A783-D636E4D0E8E2}"/>
</file>

<file path=docProps/app.xml><?xml version="1.0" encoding="utf-8"?>
<Properties xmlns="http://schemas.openxmlformats.org/officeDocument/2006/extended-properties" xmlns:vt="http://schemas.openxmlformats.org/officeDocument/2006/docPropsVTypes">
  <Template>Facet</Template>
  <TotalTime>4</TotalTime>
  <Words>165</Words>
  <Application>Microsoft Office PowerPoint</Application>
  <PresentationFormat>Widescreen</PresentationFormat>
  <Paragraphs>30</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Trebuchet MS</vt:lpstr>
      <vt:lpstr>Wingdings 3</vt:lpstr>
      <vt:lpstr>Facet</vt:lpstr>
      <vt:lpstr>Walla Walla Symphony Orchestra Conductors</vt:lpstr>
      <vt:lpstr>About the Maestro</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2012-11-23T04:40:05Z</dcterms:created>
  <dcterms:modified xsi:type="dcterms:W3CDTF">2012-11-23T14:49:12Z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0x0101003DE7654B79FF2745B8EAA8EA67A684FB</vt:lpwstr>
  </property>
</Properties>
</file>